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57" r:id="rId4"/>
    <p:sldId id="258" r:id="rId5"/>
    <p:sldId id="260" r:id="rId6"/>
    <p:sldId id="259" r:id="rId7"/>
    <p:sldId id="261" r:id="rId8"/>
    <p:sldId id="263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4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06" d="100"/>
          <a:sy n="106" d="100"/>
        </p:scale>
        <p:origin x="1686" y="114"/>
      </p:cViewPr>
      <p:guideLst>
        <p:guide orient="horz" pos="2160"/>
        <p:guide pos="54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529989-2A3A-4071-8AAB-A4A4DA00AA76}" type="datetimeFigureOut">
              <a:rPr lang="en-CA" smtClean="0"/>
              <a:t>09/02/2015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EB59E8-5DF8-4460-9430-E77B3A6930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4987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B7AD8-7DA6-49ED-A6A1-3E576430A444}" type="datetime1">
              <a:rPr lang="en-US" smtClean="0"/>
              <a:t>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0A583-A045-42C3-B180-810431823F7C}" type="datetime1">
              <a:rPr lang="en-US" smtClean="0"/>
              <a:t>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06EE2-A389-49DA-852C-A25EEA0096A5}" type="datetime1">
              <a:rPr lang="en-US" smtClean="0"/>
              <a:t>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799BF-65A4-44D1-9626-4CB2683479A0}" type="datetime1">
              <a:rPr lang="en-US" smtClean="0"/>
              <a:t>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770DA-FA6F-402B-A47E-99A02268F9C9}" type="datetime1">
              <a:rPr lang="en-US" smtClean="0"/>
              <a:t>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25FA0-417C-40D8-84E5-0BBAE59E3627}" type="datetime1">
              <a:rPr lang="en-US" smtClean="0"/>
              <a:t>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F6B02-38C3-4CBB-A488-70C85C7D6D5F}" type="datetime1">
              <a:rPr lang="en-US" smtClean="0"/>
              <a:t>2/9/2015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731BF-6D24-4EBE-983D-DBF326ECDFD5}" type="datetime1">
              <a:rPr lang="en-US" smtClean="0"/>
              <a:t>2/9/2015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0BEF-A390-4EED-B356-2EDD103CB91A}" type="datetime1">
              <a:rPr lang="en-US" smtClean="0"/>
              <a:t>2/9/2015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EA545-71A4-4166-A3E6-0B73A95A4B04}" type="datetime1">
              <a:rPr lang="en-US" smtClean="0"/>
              <a:t>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77AC2-5E11-4AE9-8C29-3721D388FBC1}" type="datetime1">
              <a:rPr lang="en-US" smtClean="0"/>
              <a:t>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5AE0A-D4D8-4B96-AA9E-22A2EF91B3C7}" type="datetime1">
              <a:rPr lang="en-US" smtClean="0"/>
              <a:t>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Source: doc\specifications\UltrasoundImageOrientation.pptx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78E9B-D60C-4C59-862C-C0CE30320E8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/>
          <p:cNvSpPr txBox="1"/>
          <p:nvPr/>
        </p:nvSpPr>
        <p:spPr>
          <a:xfrm>
            <a:off x="2186121" y="183903"/>
            <a:ext cx="319510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b="1" dirty="0" smtClean="0"/>
              <a:t>Transducer axes: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M = marked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U = unmarked = -marked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 = far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N = near = -far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 = ascending = cross(M,F)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D = descending = -ascending</a:t>
            </a:r>
            <a:endParaRPr lang="en-US" dirty="0"/>
          </a:p>
        </p:txBody>
      </p:sp>
      <p:grpSp>
        <p:nvGrpSpPr>
          <p:cNvPr id="75" name="Group 74"/>
          <p:cNvGrpSpPr/>
          <p:nvPr/>
        </p:nvGrpSpPr>
        <p:grpSpPr>
          <a:xfrm>
            <a:off x="265507" y="609600"/>
            <a:ext cx="2183802" cy="3264932"/>
            <a:chOff x="265507" y="609600"/>
            <a:chExt cx="2183802" cy="3264932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45567" y="609600"/>
              <a:ext cx="1306978" cy="2819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12" name="Straight Arrow Connector 11"/>
            <p:cNvCxnSpPr/>
            <p:nvPr/>
          </p:nvCxnSpPr>
          <p:spPr>
            <a:xfrm rot="10800000">
              <a:off x="516967" y="2895600"/>
              <a:ext cx="885454" cy="1588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rot="5400000">
              <a:off x="1006181" y="3291840"/>
              <a:ext cx="792480" cy="1588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364567" y="2514600"/>
              <a:ext cx="381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78621" y="3505200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</a:t>
              </a:r>
              <a:endParaRPr lang="en-US" dirty="0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rot="16200000" flipV="1">
              <a:off x="983321" y="2476500"/>
              <a:ext cx="838994" cy="794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ysDot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1478621" y="1905000"/>
              <a:ext cx="333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</a:t>
              </a:r>
              <a:endParaRPr lang="en-US" dirty="0"/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V="1">
              <a:off x="1431367" y="2895600"/>
              <a:ext cx="838200" cy="794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ysDot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117167" y="2514600"/>
              <a:ext cx="3321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U</a:t>
              </a:r>
            </a:p>
          </p:txBody>
        </p:sp>
        <p:sp>
          <p:nvSpPr>
            <p:cNvPr id="57" name="Oval 56"/>
            <p:cNvSpPr/>
            <p:nvPr/>
          </p:nvSpPr>
          <p:spPr>
            <a:xfrm>
              <a:off x="722707" y="2788920"/>
              <a:ext cx="228600" cy="289560"/>
            </a:xfrm>
            <a:prstGeom prst="ellipse">
              <a:avLst/>
            </a:prstGeom>
            <a:noFill/>
            <a:ln w="9525">
              <a:solidFill>
                <a:srgbClr val="00B050"/>
              </a:solidFill>
              <a:prstDash val="sysDash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265507" y="2994660"/>
              <a:ext cx="7046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rgbClr val="00B050"/>
                  </a:solidFill>
                </a:rPr>
                <a:t>marker</a:t>
              </a:r>
              <a:endParaRPr lang="en-US" sz="1400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6588035" y="531578"/>
            <a:ext cx="2347864" cy="3420976"/>
            <a:chOff x="6588035" y="531578"/>
            <a:chExt cx="2347864" cy="3420976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588035" y="531578"/>
              <a:ext cx="1981200" cy="27468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29" name="Straight Arrow Connector 28"/>
            <p:cNvCxnSpPr/>
            <p:nvPr/>
          </p:nvCxnSpPr>
          <p:spPr>
            <a:xfrm rot="10800000" flipV="1">
              <a:off x="7426235" y="3051410"/>
              <a:ext cx="885454" cy="227012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rot="16200000" flipH="1">
              <a:off x="8226335" y="3164122"/>
              <a:ext cx="609600" cy="38100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7273835" y="2909090"/>
              <a:ext cx="381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645435" y="358322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</a:t>
              </a:r>
              <a:endParaRPr lang="en-US" dirty="0"/>
            </a:p>
          </p:txBody>
        </p:sp>
        <p:sp>
          <p:nvSpPr>
            <p:cNvPr id="58" name="Oval 57"/>
            <p:cNvSpPr/>
            <p:nvPr/>
          </p:nvSpPr>
          <p:spPr>
            <a:xfrm>
              <a:off x="8035835" y="2897422"/>
              <a:ext cx="228600" cy="289560"/>
            </a:xfrm>
            <a:prstGeom prst="ellipse">
              <a:avLst/>
            </a:prstGeom>
            <a:noFill/>
            <a:ln w="9525">
              <a:solidFill>
                <a:srgbClr val="00B050"/>
              </a:solidFill>
              <a:prstDash val="sysDash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502435" y="2665178"/>
              <a:ext cx="7046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rgbClr val="00B050"/>
                  </a:solidFill>
                </a:rPr>
                <a:t>marker</a:t>
              </a:r>
              <a:endParaRPr lang="en-US" sz="1400" dirty="0">
                <a:solidFill>
                  <a:srgbClr val="00B050"/>
                </a:solidFill>
              </a:endParaRPr>
            </a:p>
          </p:txBody>
        </p:sp>
      </p:grp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grpSp>
        <p:nvGrpSpPr>
          <p:cNvPr id="72" name="Group 71"/>
          <p:cNvGrpSpPr/>
          <p:nvPr/>
        </p:nvGrpSpPr>
        <p:grpSpPr>
          <a:xfrm>
            <a:off x="1000390" y="4379306"/>
            <a:ext cx="2153453" cy="1921917"/>
            <a:chOff x="1000390" y="4379306"/>
            <a:chExt cx="2153453" cy="1921917"/>
          </a:xfrm>
        </p:grpSpPr>
        <p:pic>
          <p:nvPicPr>
            <p:cNvPr id="1030" name="Picture 6" descr="http://ultrasoundvirtualdemo.com/images/ge/transducers/RSP6-16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5291" y="4380435"/>
              <a:ext cx="1768552" cy="1496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3" name="Straight Arrow Connector 62"/>
            <p:cNvCxnSpPr/>
            <p:nvPr/>
          </p:nvCxnSpPr>
          <p:spPr>
            <a:xfrm flipH="1" flipV="1">
              <a:off x="1303621" y="5329531"/>
              <a:ext cx="608762" cy="80669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H="1" flipV="1">
              <a:off x="1679974" y="4692078"/>
              <a:ext cx="235914" cy="742179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1558377" y="4379306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000390" y="5105154"/>
              <a:ext cx="381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</a:t>
              </a:r>
              <a:endParaRPr lang="en-US" dirty="0"/>
            </a:p>
          </p:txBody>
        </p:sp>
        <p:cxnSp>
          <p:nvCxnSpPr>
            <p:cNvPr id="68" name="Straight Arrow Connector 67"/>
            <p:cNvCxnSpPr/>
            <p:nvPr/>
          </p:nvCxnSpPr>
          <p:spPr>
            <a:xfrm flipH="1">
              <a:off x="1484943" y="5413077"/>
              <a:ext cx="427703" cy="432001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1303621" y="5851200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</a:t>
              </a:r>
              <a:endParaRPr lang="en-US" dirty="0"/>
            </a:p>
          </p:txBody>
        </p:sp>
        <p:cxnSp>
          <p:nvCxnSpPr>
            <p:cNvPr id="70" name="Straight Arrow Connector 69"/>
            <p:cNvCxnSpPr>
              <a:endCxn id="71" idx="1"/>
            </p:cNvCxnSpPr>
            <p:nvPr/>
          </p:nvCxnSpPr>
          <p:spPr>
            <a:xfrm>
              <a:off x="1907760" y="5393441"/>
              <a:ext cx="255396" cy="723116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ysDot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2163156" y="5931891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endParaRPr lang="en-US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4677251" y="4542032"/>
            <a:ext cx="3578195" cy="1607106"/>
            <a:chOff x="4677251" y="4542032"/>
            <a:chExt cx="3578195" cy="1607106"/>
          </a:xfrm>
        </p:grpSpPr>
        <p:pic>
          <p:nvPicPr>
            <p:cNvPr id="1028" name="Picture 4" descr="http://www3.gehealthcare.com/~/media/images/product/product-categories/ultrasound/vivid/vivid-e9/tee-content-images/2-click-crop-tool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903" r="41754" b="8574"/>
            <a:stretch/>
          </p:blipFill>
          <p:spPr bwMode="auto">
            <a:xfrm>
              <a:off x="4677251" y="4542032"/>
              <a:ext cx="3120459" cy="15918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3" name="Straight Arrow Connector 32"/>
            <p:cNvCxnSpPr/>
            <p:nvPr/>
          </p:nvCxnSpPr>
          <p:spPr>
            <a:xfrm>
              <a:off x="7223804" y="5595993"/>
              <a:ext cx="516719" cy="213737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H="1">
              <a:off x="6950541" y="5595993"/>
              <a:ext cx="273264" cy="323472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6984694" y="5779806"/>
              <a:ext cx="532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A=x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653999" y="5659152"/>
              <a:ext cx="6014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M=y</a:t>
              </a:r>
              <a:endParaRPr lang="en-US" dirty="0"/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V="1">
              <a:off x="7223806" y="5126442"/>
              <a:ext cx="11023" cy="469553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974326" y="486594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F=z</a:t>
              </a:r>
              <a:endParaRPr lang="en-US" dirty="0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 flipV="1">
              <a:off x="7223804" y="5206877"/>
              <a:ext cx="351588" cy="394055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ysDot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>
              <a:off x="7525848" y="5101432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endParaRPr lang="en-US" dirty="0"/>
            </a:p>
          </p:txBody>
        </p:sp>
      </p:grpSp>
      <p:sp>
        <p:nvSpPr>
          <p:cNvPr id="54" name="Right Brace 53"/>
          <p:cNvSpPr/>
          <p:nvPr/>
        </p:nvSpPr>
        <p:spPr>
          <a:xfrm>
            <a:off x="5410200" y="1580566"/>
            <a:ext cx="71390" cy="57153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5486400" y="1548825"/>
            <a:ext cx="13124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For 3D probes only</a:t>
            </a:r>
            <a:endParaRPr lang="en-US" sz="1600" dirty="0"/>
          </a:p>
        </p:txBody>
      </p:sp>
      <p:grpSp>
        <p:nvGrpSpPr>
          <p:cNvPr id="80" name="Group 79"/>
          <p:cNvGrpSpPr/>
          <p:nvPr/>
        </p:nvGrpSpPr>
        <p:grpSpPr>
          <a:xfrm>
            <a:off x="2689928" y="2647061"/>
            <a:ext cx="4212897" cy="1542866"/>
            <a:chOff x="2689928" y="2647061"/>
            <a:chExt cx="4212897" cy="1542866"/>
          </a:xfrm>
        </p:grpSpPr>
        <p:pic>
          <p:nvPicPr>
            <p:cNvPr id="1032" name="Picture 8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2689928" y="2723261"/>
              <a:ext cx="3833813" cy="8419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43" name="Straight Arrow Connector 42"/>
            <p:cNvCxnSpPr/>
            <p:nvPr/>
          </p:nvCxnSpPr>
          <p:spPr>
            <a:xfrm rot="5400000">
              <a:off x="5887762" y="3652134"/>
              <a:ext cx="685800" cy="47254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rot="10800000">
              <a:off x="5749835" y="2951861"/>
              <a:ext cx="504454" cy="38100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6194245" y="3820595"/>
              <a:ext cx="381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</a:t>
              </a:r>
              <a:endParaRPr 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597435" y="2647061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</a:t>
              </a:r>
              <a:endParaRPr lang="en-US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rot="10800000">
              <a:off x="5435509" y="2928046"/>
              <a:ext cx="504454" cy="3810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5940335" y="3302381"/>
              <a:ext cx="807720" cy="6096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5216435" y="2647061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</a:t>
              </a:r>
              <a:endParaRPr lang="en-US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520989" y="3383448"/>
              <a:ext cx="381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4677251" y="4542032"/>
            <a:ext cx="3578195" cy="1607106"/>
            <a:chOff x="4677251" y="4542032"/>
            <a:chExt cx="3578195" cy="1607106"/>
          </a:xfrm>
        </p:grpSpPr>
        <p:pic>
          <p:nvPicPr>
            <p:cNvPr id="1028" name="Picture 4" descr="http://www3.gehealthcare.com/~/media/images/product/product-categories/ultrasound/vivid/vivid-e9/tee-content-images/2-click-crop-tool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903" r="41754" b="8574"/>
            <a:stretch/>
          </p:blipFill>
          <p:spPr bwMode="auto">
            <a:xfrm>
              <a:off x="4677251" y="4542032"/>
              <a:ext cx="3120459" cy="15918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3" name="Straight Arrow Connector 32"/>
            <p:cNvCxnSpPr/>
            <p:nvPr/>
          </p:nvCxnSpPr>
          <p:spPr>
            <a:xfrm>
              <a:off x="7223804" y="5595993"/>
              <a:ext cx="516719" cy="213737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H="1">
              <a:off x="6950541" y="5595993"/>
              <a:ext cx="273264" cy="323472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6984694" y="5779806"/>
              <a:ext cx="532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A=x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653999" y="5659152"/>
              <a:ext cx="6014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M=y</a:t>
              </a:r>
              <a:endParaRPr lang="en-US" dirty="0"/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V="1">
              <a:off x="7223806" y="5126442"/>
              <a:ext cx="11023" cy="469553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974326" y="4865943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F=z</a:t>
              </a:r>
              <a:endParaRPr lang="en-US" dirty="0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 flipV="1">
              <a:off x="7223804" y="5206877"/>
              <a:ext cx="351588" cy="394055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prstDash val="sysDot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>
              <a:off x="7525848" y="5101432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endParaRPr lang="en-US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745309"/>
            <a:ext cx="32004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72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9" descr="S:\images\ablationphantom\20100818\us\10-22-5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52400"/>
            <a:ext cx="8229600" cy="6172200"/>
          </a:xfrm>
          <a:prstGeom prst="rect">
            <a:avLst/>
          </a:prstGeom>
          <a:noFill/>
        </p:spPr>
      </p:pic>
      <p:cxnSp>
        <p:nvCxnSpPr>
          <p:cNvPr id="12" name="Straight Arrow Connector 11"/>
          <p:cNvCxnSpPr/>
          <p:nvPr/>
        </p:nvCxnSpPr>
        <p:spPr>
          <a:xfrm rot="10800000">
            <a:off x="3505200" y="1219200"/>
            <a:ext cx="68580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rot="5400000">
            <a:off x="3795554" y="1614646"/>
            <a:ext cx="79248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428164" y="838200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M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91000" y="168806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F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rot="5400000" flipH="1" flipV="1">
            <a:off x="3962400" y="990600"/>
            <a:ext cx="45720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191000" y="68580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N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4191000" y="1219200"/>
            <a:ext cx="83820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773258" y="838200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U</a:t>
            </a:r>
          </a:p>
        </p:txBody>
      </p:sp>
      <p:sp>
        <p:nvSpPr>
          <p:cNvPr id="38" name="Oval 37"/>
          <p:cNvSpPr/>
          <p:nvPr/>
        </p:nvSpPr>
        <p:spPr>
          <a:xfrm>
            <a:off x="2522220" y="1097280"/>
            <a:ext cx="355002" cy="381000"/>
          </a:xfrm>
          <a:prstGeom prst="ellipse">
            <a:avLst/>
          </a:prstGeom>
          <a:noFill/>
          <a:ln w="9525">
            <a:solidFill>
              <a:srgbClr val="00B050"/>
            </a:solidFill>
            <a:prstDash val="sys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1066800" y="1524000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Marker symbol (U) is shown at the marked/near corner 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609600"/>
            <a:ext cx="6096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990600" y="51816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(x=0, y=480)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162800" y="2286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(x=640, y=0)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58000" y="5181600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(x=640, y=480)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52610" y="228600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(x=0, y=0)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524000" y="609600"/>
            <a:ext cx="68580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>
            <a:off x="1219994" y="913606"/>
            <a:ext cx="60960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065020" y="259080"/>
            <a:ext cx="3202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direction (towards x increase)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6200" y="990600"/>
            <a:ext cx="1378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y</a:t>
            </a:r>
          </a:p>
          <a:p>
            <a:pPr algn="r"/>
            <a:r>
              <a:rPr lang="en-US" dirty="0" smtClean="0"/>
              <a:t>(towards</a:t>
            </a:r>
            <a:br>
              <a:rPr lang="en-US" dirty="0" smtClean="0"/>
            </a:br>
            <a:r>
              <a:rPr lang="en-US" dirty="0" smtClean="0"/>
              <a:t>y increase)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 rot="10800000">
            <a:off x="4038600" y="1371600"/>
            <a:ext cx="68580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5400000">
            <a:off x="4328954" y="1767046"/>
            <a:ext cx="79248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961564" y="990600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M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24400" y="184046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F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rot="5400000" flipH="1" flipV="1">
            <a:off x="4495800" y="1143000"/>
            <a:ext cx="45720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724400" y="83820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N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724400" y="1371600"/>
            <a:ext cx="838200" cy="158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06658" y="990600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U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514600" y="5754469"/>
            <a:ext cx="5469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x=U</a:t>
            </a:r>
          </a:p>
          <a:p>
            <a:pPr marL="342900" indent="-342900"/>
            <a:r>
              <a:rPr lang="en-US" dirty="0" smtClean="0"/>
              <a:t>y=F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118601" y="5906869"/>
            <a:ext cx="3635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/>
            <a:r>
              <a:rPr lang="en-US" dirty="0" smtClean="0"/>
              <a:t>=&gt; </a:t>
            </a:r>
            <a:r>
              <a:rPr lang="en-US" dirty="0" err="1" smtClean="0"/>
              <a:t>UltrasoundImageOrientation</a:t>
            </a:r>
            <a:r>
              <a:rPr lang="en-US" dirty="0" smtClean="0"/>
              <a:t> = UF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doc\specifications\UltrasoundImageOrientation.pptx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43339" t="21875" r="10981" b="16667"/>
          <a:stretch>
            <a:fillRect/>
          </a:stretch>
        </p:blipFill>
        <p:spPr bwMode="auto">
          <a:xfrm>
            <a:off x="1849241" y="381000"/>
            <a:ext cx="5931887" cy="4486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5817994" y="4849183"/>
            <a:ext cx="2792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smtClean="0"/>
              <a:t>Image size: 640x480 pixels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786929" y="1745328"/>
            <a:ext cx="60960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4788517" y="1134140"/>
            <a:ext cx="0" cy="6096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189328" y="1362740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U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86929" y="197234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N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4786135" y="1744534"/>
            <a:ext cx="0" cy="53260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786929" y="105794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F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190164" y="1732072"/>
            <a:ext cx="596765" cy="1166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180764" y="1362740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M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2007994" y="4029740"/>
            <a:ext cx="5656788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280566" y="3637072"/>
            <a:ext cx="4796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73050" indent="-273050"/>
            <a:r>
              <a:rPr lang="en-US" dirty="0" err="1" smtClean="0">
                <a:solidFill>
                  <a:srgbClr val="FFC000"/>
                </a:solidFill>
              </a:rPr>
              <a:t>ClipRectangleSize</a:t>
            </a:r>
            <a:r>
              <a:rPr lang="en-US" dirty="0" smtClean="0">
                <a:solidFill>
                  <a:srgbClr val="FFC000"/>
                </a:solidFill>
              </a:rPr>
              <a:t> (first component) = 600 (pixels)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705754" y="5096540"/>
            <a:ext cx="3655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ClipRectangleOrigin</a:t>
            </a:r>
            <a:r>
              <a:rPr lang="en-US" dirty="0" smtClean="0">
                <a:solidFill>
                  <a:srgbClr val="FFC000"/>
                </a:solidFill>
              </a:rPr>
              <a:t> = 20  40 (pixels)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2013682" y="4486940"/>
            <a:ext cx="152400" cy="6096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830194" y="4867940"/>
            <a:ext cx="685800" cy="1588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1830194" y="4182140"/>
            <a:ext cx="0" cy="685800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255394" y="4258340"/>
            <a:ext cx="1591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/>
            <a:r>
              <a:rPr lang="en-US" b="1" dirty="0" smtClean="0">
                <a:solidFill>
                  <a:srgbClr val="FFC000"/>
                </a:solidFill>
              </a:rPr>
              <a:t>MF</a:t>
            </a:r>
            <a:r>
              <a:rPr lang="en-US" dirty="0" smtClean="0">
                <a:solidFill>
                  <a:srgbClr val="FFC000"/>
                </a:solidFill>
              </a:rPr>
              <a:t> coordinate</a:t>
            </a:r>
          </a:p>
          <a:p>
            <a:pPr marL="342900" indent="-342900" algn="r"/>
            <a:r>
              <a:rPr lang="en-US" dirty="0" smtClean="0">
                <a:solidFill>
                  <a:srgbClr val="FFC000"/>
                </a:solidFill>
              </a:rPr>
              <a:t>system origin</a:t>
            </a:r>
          </a:p>
          <a:p>
            <a:pPr marL="342900" indent="-342900" algn="r"/>
            <a:r>
              <a:rPr lang="en-US" b="1" dirty="0" smtClean="0">
                <a:solidFill>
                  <a:srgbClr val="FFC000"/>
                </a:solidFill>
              </a:rPr>
              <a:t>(0, 0)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007994" y="817672"/>
            <a:ext cx="5656788" cy="36692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3074794" y="817672"/>
            <a:ext cx="0" cy="366926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053991" y="2734340"/>
            <a:ext cx="509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ClipRectangleSize</a:t>
            </a:r>
            <a:r>
              <a:rPr lang="en-US" dirty="0" smtClean="0">
                <a:solidFill>
                  <a:srgbClr val="FFC000"/>
                </a:solidFill>
              </a:rPr>
              <a:t> (second component) = 360 (pixels)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4164" y="0"/>
            <a:ext cx="8877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b="1" dirty="0" smtClean="0">
                <a:latin typeface="+mj-lt"/>
              </a:rPr>
              <a:t>Defining clipping rectangle for volume reconstruction</a:t>
            </a:r>
            <a:endParaRPr lang="en-US" sz="1600" b="1" dirty="0">
              <a:latin typeface="+mj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43339" t="21875" r="10981" b="16667"/>
          <a:stretch>
            <a:fillRect/>
          </a:stretch>
        </p:blipFill>
        <p:spPr bwMode="auto">
          <a:xfrm>
            <a:off x="1746248" y="381000"/>
            <a:ext cx="59436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" name="Pie 33"/>
          <p:cNvSpPr/>
          <p:nvPr/>
        </p:nvSpPr>
        <p:spPr>
          <a:xfrm rot="10800000">
            <a:off x="876300" y="866552"/>
            <a:ext cx="7696200" cy="7467599"/>
          </a:xfrm>
          <a:prstGeom prst="pie">
            <a:avLst>
              <a:gd name="adj1" fmla="val 601583"/>
              <a:gd name="adj2" fmla="val 1037157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8" name="Pie 27"/>
          <p:cNvSpPr/>
          <p:nvPr/>
        </p:nvSpPr>
        <p:spPr>
          <a:xfrm rot="10800000">
            <a:off x="4298832" y="4164063"/>
            <a:ext cx="870068" cy="844224"/>
          </a:xfrm>
          <a:prstGeom prst="pie">
            <a:avLst>
              <a:gd name="adj1" fmla="val 601583"/>
              <a:gd name="adj2" fmla="val 1037157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4305919" y="4260110"/>
            <a:ext cx="838989" cy="60852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698865" y="1132738"/>
            <a:ext cx="60960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4700453" y="521550"/>
            <a:ext cx="0" cy="6096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101264" y="750150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U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698865" y="135975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N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4698071" y="1131944"/>
            <a:ext cx="0" cy="53260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698865" y="44535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F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102100" y="1119482"/>
            <a:ext cx="596765" cy="1166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092700" y="750150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M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4711700" y="2807550"/>
            <a:ext cx="0" cy="17526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8" name="Arc 37"/>
          <p:cNvSpPr/>
          <p:nvPr/>
        </p:nvSpPr>
        <p:spPr>
          <a:xfrm flipH="1">
            <a:off x="3574416" y="3556986"/>
            <a:ext cx="2216784" cy="2415084"/>
          </a:xfrm>
          <a:prstGeom prst="arc">
            <a:avLst>
              <a:gd name="adj1" fmla="val 16200000"/>
              <a:gd name="adj2" fmla="val 20370779"/>
            </a:avLst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Arc 38"/>
          <p:cNvSpPr/>
          <p:nvPr/>
        </p:nvSpPr>
        <p:spPr>
          <a:xfrm>
            <a:off x="3845242" y="3670006"/>
            <a:ext cx="1780858" cy="1981200"/>
          </a:xfrm>
          <a:prstGeom prst="arc">
            <a:avLst>
              <a:gd name="adj1" fmla="val 16200000"/>
              <a:gd name="adj2" fmla="val 20370779"/>
            </a:avLst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TextBox 39"/>
          <p:cNvSpPr txBox="1"/>
          <p:nvPr/>
        </p:nvSpPr>
        <p:spPr>
          <a:xfrm>
            <a:off x="1891390" y="3274615"/>
            <a:ext cx="2829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FanAnglesDeg</a:t>
            </a:r>
            <a:r>
              <a:rPr lang="en-US" dirty="0" smtClean="0">
                <a:solidFill>
                  <a:srgbClr val="FFC000"/>
                </a:solidFill>
              </a:rPr>
              <a:t>[1] =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smtClean="0">
                <a:solidFill>
                  <a:srgbClr val="FFC000"/>
                </a:solidFill>
              </a:rPr>
              <a:t>-60 (deg)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724400" y="3372618"/>
            <a:ext cx="2759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FanAnglesDeg</a:t>
            </a:r>
            <a:r>
              <a:rPr lang="en-US" dirty="0" smtClean="0">
                <a:solidFill>
                  <a:srgbClr val="FFC000"/>
                </a:solidFill>
              </a:rPr>
              <a:t>[2] = 60 (deg)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4686300" y="4603129"/>
            <a:ext cx="495934" cy="7132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 rot="21184683">
            <a:off x="4724400" y="4429642"/>
            <a:ext cx="3194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FanRadiusStartPixel</a:t>
            </a:r>
            <a:r>
              <a:rPr lang="en-US" dirty="0" smtClean="0">
                <a:solidFill>
                  <a:srgbClr val="FFC000"/>
                </a:solidFill>
              </a:rPr>
              <a:t> = 50 (pixels)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997076" y="5098310"/>
            <a:ext cx="2717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FanOrigin</a:t>
            </a:r>
            <a:r>
              <a:rPr lang="en-US" dirty="0" smtClean="0">
                <a:solidFill>
                  <a:srgbClr val="FFC000"/>
                </a:solidFill>
              </a:rPr>
              <a:t> = 320  40 (pixels)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3657600" y="4560151"/>
            <a:ext cx="1054100" cy="53815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727200" y="4869710"/>
            <a:ext cx="685800" cy="1588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1727200" y="4183910"/>
            <a:ext cx="0" cy="685800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110795" y="4366394"/>
            <a:ext cx="15918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/>
            <a:r>
              <a:rPr lang="en-US" b="1" dirty="0" smtClean="0">
                <a:solidFill>
                  <a:srgbClr val="FFC000"/>
                </a:solidFill>
              </a:rPr>
              <a:t>MF</a:t>
            </a:r>
            <a:r>
              <a:rPr lang="en-US" dirty="0" smtClean="0">
                <a:solidFill>
                  <a:srgbClr val="FFC000"/>
                </a:solidFill>
              </a:rPr>
              <a:t> coordinate</a:t>
            </a:r>
          </a:p>
          <a:p>
            <a:pPr marL="342900" indent="-342900" algn="r"/>
            <a:r>
              <a:rPr lang="en-US" dirty="0" smtClean="0">
                <a:solidFill>
                  <a:srgbClr val="FFC000"/>
                </a:solidFill>
              </a:rPr>
              <a:t>System origin</a:t>
            </a:r>
          </a:p>
          <a:p>
            <a:pPr marL="342900" indent="-342900" algn="r"/>
            <a:r>
              <a:rPr lang="en-US" b="1" dirty="0" smtClean="0">
                <a:solidFill>
                  <a:srgbClr val="FFC000"/>
                </a:solidFill>
              </a:rPr>
              <a:t>(0, 0)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4164" y="0"/>
            <a:ext cx="8877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b="1" dirty="0" smtClean="0">
                <a:latin typeface="+mj-lt"/>
              </a:rPr>
              <a:t>Defining clipping fan for volume reconstruction</a:t>
            </a:r>
            <a:endParaRPr lang="en-US" sz="1600" b="1" dirty="0">
              <a:latin typeface="+mj-lt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4699001" y="3899903"/>
            <a:ext cx="3790316" cy="57397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21049164">
            <a:off x="5556840" y="3737609"/>
            <a:ext cx="3287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FanRadiusEndPixel</a:t>
            </a:r>
            <a:r>
              <a:rPr lang="en-US" dirty="0" smtClean="0">
                <a:solidFill>
                  <a:srgbClr val="FFC000"/>
                </a:solidFill>
              </a:rPr>
              <a:t> = 450 (pixels)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817994" y="4881378"/>
            <a:ext cx="2792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smtClean="0"/>
              <a:t>Image size: 640x480 pixels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43339" t="21875" r="10981" b="16667"/>
          <a:stretch>
            <a:fillRect/>
          </a:stretch>
        </p:blipFill>
        <p:spPr bwMode="auto">
          <a:xfrm>
            <a:off x="1869978" y="1048758"/>
            <a:ext cx="59436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TextBox 23"/>
          <p:cNvSpPr txBox="1"/>
          <p:nvPr/>
        </p:nvSpPr>
        <p:spPr>
          <a:xfrm>
            <a:off x="1495561" y="4741311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F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223040" y="5559189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M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4835430" y="3448108"/>
            <a:ext cx="0" cy="17526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8" name="Arc 37"/>
          <p:cNvSpPr/>
          <p:nvPr/>
        </p:nvSpPr>
        <p:spPr>
          <a:xfrm flipH="1">
            <a:off x="3908330" y="4506968"/>
            <a:ext cx="1861184" cy="1752600"/>
          </a:xfrm>
          <a:prstGeom prst="arc">
            <a:avLst>
              <a:gd name="adj1" fmla="val 16200000"/>
              <a:gd name="adj2" fmla="val 20370779"/>
            </a:avLst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Arc 38"/>
          <p:cNvSpPr/>
          <p:nvPr/>
        </p:nvSpPr>
        <p:spPr>
          <a:xfrm>
            <a:off x="3968972" y="4367268"/>
            <a:ext cx="1780858" cy="1981200"/>
          </a:xfrm>
          <a:prstGeom prst="arc">
            <a:avLst>
              <a:gd name="adj1" fmla="val 16200000"/>
              <a:gd name="adj2" fmla="val 20370779"/>
            </a:avLst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TextBox 39"/>
          <p:cNvSpPr txBox="1"/>
          <p:nvPr/>
        </p:nvSpPr>
        <p:spPr>
          <a:xfrm>
            <a:off x="2168430" y="4210108"/>
            <a:ext cx="2232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ThetaStartDeg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smtClean="0">
                <a:solidFill>
                  <a:srgbClr val="FFC000"/>
                </a:solidFill>
              </a:rPr>
              <a:t>= -60.0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140230" y="4057708"/>
            <a:ext cx="213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ThetaStopDeg</a:t>
            </a:r>
            <a:r>
              <a:rPr lang="en-US" dirty="0" smtClean="0">
                <a:solidFill>
                  <a:srgbClr val="FFC000"/>
                </a:solidFill>
              </a:rPr>
              <a:t> = 60.0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4832253" y="4749221"/>
            <a:ext cx="4001137" cy="48957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596920" y="4931386"/>
            <a:ext cx="2242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RadiusStopMm</a:t>
            </a:r>
            <a:r>
              <a:rPr lang="en-US" dirty="0" smtClean="0">
                <a:solidFill>
                  <a:srgbClr val="FFC000"/>
                </a:solidFill>
              </a:rPr>
              <a:t> = 82.0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1850930" y="5544558"/>
            <a:ext cx="685800" cy="1588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1850930" y="4858758"/>
            <a:ext cx="0" cy="685800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1266730" y="5498068"/>
            <a:ext cx="677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/>
            <a:r>
              <a:rPr lang="en-US" b="1" dirty="0" smtClean="0">
                <a:solidFill>
                  <a:srgbClr val="FFC000"/>
                </a:solidFill>
              </a:rPr>
              <a:t>(0, 0)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4164" y="108677"/>
            <a:ext cx="8877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b="1" dirty="0" smtClean="0">
                <a:latin typeface="+mj-lt"/>
              </a:rPr>
              <a:t>Defining the transducer geometry for RF scan conversion - curvilinear transducer</a:t>
            </a:r>
            <a:endParaRPr lang="en-US" sz="1600" b="1" dirty="0">
              <a:latin typeface="+mj-lt"/>
            </a:endParaRPr>
          </a:p>
        </p:txBody>
      </p:sp>
      <p:sp>
        <p:nvSpPr>
          <p:cNvPr id="3" name="Arc 2"/>
          <p:cNvSpPr/>
          <p:nvPr/>
        </p:nvSpPr>
        <p:spPr>
          <a:xfrm>
            <a:off x="4378230" y="4811133"/>
            <a:ext cx="927100" cy="830519"/>
          </a:xfrm>
          <a:prstGeom prst="arc">
            <a:avLst>
              <a:gd name="adj1" fmla="val 11166951"/>
              <a:gd name="adj2" fmla="val 2109350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Arc 28"/>
          <p:cNvSpPr/>
          <p:nvPr/>
        </p:nvSpPr>
        <p:spPr>
          <a:xfrm>
            <a:off x="852710" y="1380228"/>
            <a:ext cx="7980680" cy="7657092"/>
          </a:xfrm>
          <a:prstGeom prst="arc">
            <a:avLst>
              <a:gd name="adj1" fmla="val 11396617"/>
              <a:gd name="adj2" fmla="val 2117124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/>
          <p:cNvCxnSpPr>
            <a:stCxn id="29" idx="0"/>
            <a:endCxn id="3" idx="0"/>
          </p:cNvCxnSpPr>
          <p:nvPr/>
        </p:nvCxnSpPr>
        <p:spPr>
          <a:xfrm>
            <a:off x="917700" y="4520611"/>
            <a:ext cx="3463811" cy="656464"/>
          </a:xfrm>
          <a:prstGeom prst="lin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/>
          <p:cNvCxnSpPr>
            <a:stCxn id="3" idx="2"/>
            <a:endCxn id="29" idx="2"/>
          </p:cNvCxnSpPr>
          <p:nvPr/>
        </p:nvCxnSpPr>
        <p:spPr>
          <a:xfrm flipV="1">
            <a:off x="5299097" y="4712721"/>
            <a:ext cx="3500657" cy="445802"/>
          </a:xfrm>
          <a:prstGeom prst="lin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4849875" y="5305481"/>
            <a:ext cx="498318" cy="4989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009352" y="5247616"/>
            <a:ext cx="226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RadiusStartMm</a:t>
            </a:r>
            <a:r>
              <a:rPr lang="en-US" dirty="0" smtClean="0">
                <a:solidFill>
                  <a:srgbClr val="FFC000"/>
                </a:solidFill>
              </a:rPr>
              <a:t> = 10.0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48" name="Straight Arrow Connector 47"/>
          <p:cNvCxnSpPr/>
          <p:nvPr/>
        </p:nvCxnSpPr>
        <p:spPr>
          <a:xfrm flipH="1">
            <a:off x="3400330" y="5205468"/>
            <a:ext cx="144780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3400330" y="5544558"/>
            <a:ext cx="144780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4051048" y="5229667"/>
            <a:ext cx="0" cy="29361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981200" y="5190402"/>
            <a:ext cx="21435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rgbClr val="FFC000"/>
                </a:solidFill>
              </a:rPr>
              <a:t>OutputImageStartDephMm</a:t>
            </a:r>
            <a:r>
              <a:rPr lang="en-US" sz="1100" dirty="0" smtClean="0">
                <a:solidFill>
                  <a:srgbClr val="FFC000"/>
                </a:solidFill>
              </a:rPr>
              <a:t> = -3.0 </a:t>
            </a:r>
            <a:endParaRPr lang="en-US" sz="1100" dirty="0">
              <a:solidFill>
                <a:srgbClr val="FFC000"/>
              </a:solidFill>
            </a:endParaRPr>
          </a:p>
        </p:txBody>
      </p:sp>
      <p:cxnSp>
        <p:nvCxnSpPr>
          <p:cNvPr id="68" name="Straight Arrow Connector 67"/>
          <p:cNvCxnSpPr/>
          <p:nvPr/>
        </p:nvCxnSpPr>
        <p:spPr>
          <a:xfrm flipV="1">
            <a:off x="1758220" y="1048758"/>
            <a:ext cx="0" cy="449330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05670" y="1344988"/>
            <a:ext cx="294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OutputImageSizePixel</a:t>
            </a:r>
            <a:r>
              <a:rPr lang="en-US" dirty="0" smtClean="0">
                <a:solidFill>
                  <a:srgbClr val="FFC000"/>
                </a:solidFill>
              </a:rPr>
              <a:t>[1]=616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 flipH="1">
            <a:off x="1867970" y="943086"/>
            <a:ext cx="5945608" cy="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2133600" y="584947"/>
            <a:ext cx="294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OutputImageSizePixel</a:t>
            </a:r>
            <a:r>
              <a:rPr lang="en-US" dirty="0" smtClean="0">
                <a:solidFill>
                  <a:srgbClr val="FFC000"/>
                </a:solidFill>
              </a:rPr>
              <a:t>[0]=820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3088839" y="5879068"/>
            <a:ext cx="39285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 </a:t>
            </a:r>
            <a:r>
              <a:rPr lang="en-CA" dirty="0" err="1" smtClean="0"/>
              <a:t>TransducerGeometry</a:t>
            </a:r>
            <a:r>
              <a:rPr lang="en-CA" dirty="0" smtClean="0"/>
              <a:t>=</a:t>
            </a:r>
            <a:r>
              <a:rPr lang="en-CA" dirty="0"/>
              <a:t> " </a:t>
            </a:r>
            <a:r>
              <a:rPr lang="hu-HU" dirty="0" smtClean="0"/>
              <a:t>CURVI</a:t>
            </a:r>
            <a:r>
              <a:rPr lang="en-CA" dirty="0" smtClean="0"/>
              <a:t>LINEAR</a:t>
            </a:r>
            <a:r>
              <a:rPr lang="en-CA" dirty="0"/>
              <a:t>" 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228600" y="6138446"/>
            <a:ext cx="861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sz="1600" dirty="0"/>
              <a:t>O</a:t>
            </a:r>
            <a:r>
              <a:rPr lang="en-US" sz="1600" dirty="0" smtClean="0"/>
              <a:t>utput image size in mm = </a:t>
            </a:r>
            <a:r>
              <a:rPr lang="en-US" sz="1600" dirty="0" err="1" smtClean="0"/>
              <a:t>OutputImageSizePixel</a:t>
            </a:r>
            <a:r>
              <a:rPr lang="en-US" sz="1600" dirty="0" smtClean="0"/>
              <a:t> </a:t>
            </a:r>
            <a:r>
              <a:rPr lang="en-US" sz="1600" dirty="0"/>
              <a:t>* </a:t>
            </a:r>
            <a:r>
              <a:rPr lang="en-US" sz="1600" dirty="0" err="1"/>
              <a:t>OutputImageSpacingMmPerPixel</a:t>
            </a:r>
            <a:endParaRPr lang="en-US" sz="160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743200" y="6416675"/>
            <a:ext cx="3657600" cy="365125"/>
          </a:xfrm>
        </p:spPr>
        <p:txBody>
          <a:bodyPr/>
          <a:lstStyle/>
          <a:p>
            <a:r>
              <a:rPr lang="en-US" dirty="0" smtClean="0"/>
              <a:t>Source: doc\specifications\UltrasoundImageOrientation.pptx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305330" y="457200"/>
            <a:ext cx="3686270" cy="130805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sz="2000" b="1" dirty="0" smtClean="0">
                <a:latin typeface="+mj-lt"/>
              </a:rPr>
              <a:t>Obsolete! (only for Plus-2.0.x)</a:t>
            </a:r>
          </a:p>
          <a:p>
            <a:pPr marL="92075" indent="-92075"/>
            <a:r>
              <a:rPr lang="en-US" sz="1400" b="1" dirty="0" smtClean="0">
                <a:latin typeface="+mj-lt"/>
              </a:rPr>
              <a:t>In current versions </a:t>
            </a:r>
            <a:r>
              <a:rPr lang="en-US" sz="1400" b="1" dirty="0">
                <a:latin typeface="+mj-lt"/>
              </a:rPr>
              <a:t>use </a:t>
            </a:r>
            <a:r>
              <a:rPr lang="en-US" sz="1400" b="1" dirty="0" err="1">
                <a:latin typeface="+mj-lt"/>
              </a:rPr>
              <a:t>TransducerCenterPixel</a:t>
            </a:r>
            <a:r>
              <a:rPr lang="en-US" sz="1400" b="1" dirty="0">
                <a:latin typeface="+mj-lt"/>
              </a:rPr>
              <a:t>:</a:t>
            </a:r>
            <a:endParaRPr lang="en-US" sz="1400" b="1" dirty="0" smtClean="0">
              <a:latin typeface="+mj-lt"/>
            </a:endParaRPr>
          </a:p>
          <a:p>
            <a:pPr marL="92075" indent="-92075"/>
            <a:r>
              <a:rPr lang="en-US" sz="1200" dirty="0" err="1" smtClean="0">
                <a:latin typeface="+mj-lt"/>
              </a:rPr>
              <a:t>TransducerCenterPixel</a:t>
            </a:r>
            <a:r>
              <a:rPr lang="en-US" sz="1200" dirty="0" smtClean="0">
                <a:latin typeface="+mj-lt"/>
              </a:rPr>
              <a:t>[0] = </a:t>
            </a:r>
            <a:r>
              <a:rPr lang="en-US" sz="1200" dirty="0" err="1" smtClean="0">
                <a:latin typeface="+mj-lt"/>
              </a:rPr>
              <a:t>OutputImageSizePixel</a:t>
            </a:r>
            <a:r>
              <a:rPr lang="en-US" sz="1200" dirty="0" smtClean="0">
                <a:latin typeface="+mj-lt"/>
              </a:rPr>
              <a:t>[0]/2</a:t>
            </a:r>
          </a:p>
          <a:p>
            <a:pPr marL="92075" indent="-92075"/>
            <a:r>
              <a:rPr lang="en-US" sz="1100" dirty="0" err="1" smtClean="0"/>
              <a:t>TransducerCenterPixel</a:t>
            </a:r>
            <a:r>
              <a:rPr lang="en-US" sz="1100" dirty="0" smtClean="0"/>
              <a:t>[1] =</a:t>
            </a:r>
            <a:br>
              <a:rPr lang="en-US" sz="1100" dirty="0" smtClean="0"/>
            </a:br>
            <a:r>
              <a:rPr lang="en-US" sz="1100" dirty="0" smtClean="0"/>
              <a:t>(</a:t>
            </a:r>
            <a:r>
              <a:rPr lang="en-US" sz="1100" dirty="0" err="1" smtClean="0"/>
              <a:t>RadiusStartMm</a:t>
            </a:r>
            <a:r>
              <a:rPr lang="en-US" sz="1100" dirty="0" smtClean="0"/>
              <a:t> –</a:t>
            </a:r>
            <a:r>
              <a:rPr lang="en-US" sz="1100" dirty="0" err="1" smtClean="0"/>
              <a:t>OutputImageStartDepthMm</a:t>
            </a:r>
            <a:r>
              <a:rPr lang="en-US" sz="1100" dirty="0" smtClean="0"/>
              <a:t>) / </a:t>
            </a:r>
            <a:r>
              <a:rPr lang="en-US" sz="1100" dirty="0" err="1" smtClean="0"/>
              <a:t>OutputImageSpacingMmPerPixel</a:t>
            </a:r>
            <a:r>
              <a:rPr lang="en-US" sz="1100" dirty="0" smtClean="0"/>
              <a:t>[1]</a:t>
            </a:r>
            <a:endParaRPr lang="en-US" sz="1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62559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43339" t="21875" r="10981" b="16667"/>
          <a:stretch>
            <a:fillRect/>
          </a:stretch>
        </p:blipFill>
        <p:spPr bwMode="auto">
          <a:xfrm>
            <a:off x="1869978" y="1048758"/>
            <a:ext cx="59436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TextBox 23"/>
          <p:cNvSpPr txBox="1"/>
          <p:nvPr/>
        </p:nvSpPr>
        <p:spPr>
          <a:xfrm>
            <a:off x="1495561" y="4741311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F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223040" y="5559189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M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4835430" y="4191000"/>
            <a:ext cx="0" cy="17526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8" name="Arc 37"/>
          <p:cNvSpPr/>
          <p:nvPr/>
        </p:nvSpPr>
        <p:spPr>
          <a:xfrm flipH="1">
            <a:off x="3908330" y="4506968"/>
            <a:ext cx="1861184" cy="1752600"/>
          </a:xfrm>
          <a:prstGeom prst="arc">
            <a:avLst>
              <a:gd name="adj1" fmla="val 16200000"/>
              <a:gd name="adj2" fmla="val 20370779"/>
            </a:avLst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Arc 38"/>
          <p:cNvSpPr/>
          <p:nvPr/>
        </p:nvSpPr>
        <p:spPr>
          <a:xfrm>
            <a:off x="3968972" y="4367268"/>
            <a:ext cx="1780858" cy="1981200"/>
          </a:xfrm>
          <a:prstGeom prst="arc">
            <a:avLst>
              <a:gd name="adj1" fmla="val 16200000"/>
              <a:gd name="adj2" fmla="val 20370779"/>
            </a:avLst>
          </a:prstGeom>
          <a:ln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TextBox 39"/>
          <p:cNvSpPr txBox="1"/>
          <p:nvPr/>
        </p:nvSpPr>
        <p:spPr>
          <a:xfrm>
            <a:off x="2168430" y="4210108"/>
            <a:ext cx="2232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ThetaStartDeg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smtClean="0">
                <a:solidFill>
                  <a:srgbClr val="FFC000"/>
                </a:solidFill>
              </a:rPr>
              <a:t>= -60.0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140230" y="4057708"/>
            <a:ext cx="213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ThetaStopDeg</a:t>
            </a:r>
            <a:r>
              <a:rPr lang="en-US" dirty="0" smtClean="0">
                <a:solidFill>
                  <a:srgbClr val="FFC000"/>
                </a:solidFill>
              </a:rPr>
              <a:t> = 60.0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4832253" y="4749221"/>
            <a:ext cx="4001137" cy="48957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596920" y="4931386"/>
            <a:ext cx="2242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RadiusStopMm</a:t>
            </a:r>
            <a:r>
              <a:rPr lang="en-US" dirty="0" smtClean="0">
                <a:solidFill>
                  <a:srgbClr val="FFC000"/>
                </a:solidFill>
              </a:rPr>
              <a:t> = 82.0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1850930" y="5544558"/>
            <a:ext cx="685800" cy="1588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1850930" y="4858758"/>
            <a:ext cx="0" cy="685800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1266730" y="5498068"/>
            <a:ext cx="677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/>
            <a:r>
              <a:rPr lang="en-US" b="1" dirty="0" smtClean="0">
                <a:solidFill>
                  <a:srgbClr val="FFC000"/>
                </a:solidFill>
              </a:rPr>
              <a:t>(0, 0)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4164" y="108677"/>
            <a:ext cx="887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sz="2000" b="1" dirty="0" smtClean="0">
                <a:latin typeface="+mj-lt"/>
              </a:rPr>
              <a:t>Defining the transducer geometry for RF scan conversion - curvilinear transducer</a:t>
            </a:r>
            <a:endParaRPr lang="en-US" b="1" dirty="0">
              <a:latin typeface="+mj-lt"/>
            </a:endParaRPr>
          </a:p>
        </p:txBody>
      </p:sp>
      <p:sp>
        <p:nvSpPr>
          <p:cNvPr id="3" name="Arc 2"/>
          <p:cNvSpPr/>
          <p:nvPr/>
        </p:nvSpPr>
        <p:spPr>
          <a:xfrm>
            <a:off x="4378230" y="4811133"/>
            <a:ext cx="927100" cy="830519"/>
          </a:xfrm>
          <a:prstGeom prst="arc">
            <a:avLst>
              <a:gd name="adj1" fmla="val 11166951"/>
              <a:gd name="adj2" fmla="val 2109350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Arc 28"/>
          <p:cNvSpPr/>
          <p:nvPr/>
        </p:nvSpPr>
        <p:spPr>
          <a:xfrm>
            <a:off x="852710" y="1380228"/>
            <a:ext cx="7980680" cy="7657092"/>
          </a:xfrm>
          <a:prstGeom prst="arc">
            <a:avLst>
              <a:gd name="adj1" fmla="val 11396617"/>
              <a:gd name="adj2" fmla="val 2117124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/>
          <p:cNvCxnSpPr>
            <a:stCxn id="29" idx="0"/>
            <a:endCxn id="3" idx="0"/>
          </p:cNvCxnSpPr>
          <p:nvPr/>
        </p:nvCxnSpPr>
        <p:spPr>
          <a:xfrm>
            <a:off x="917700" y="4520611"/>
            <a:ext cx="3463811" cy="656464"/>
          </a:xfrm>
          <a:prstGeom prst="lin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/>
          <p:cNvCxnSpPr>
            <a:stCxn id="3" idx="2"/>
            <a:endCxn id="29" idx="2"/>
          </p:cNvCxnSpPr>
          <p:nvPr/>
        </p:nvCxnSpPr>
        <p:spPr>
          <a:xfrm flipV="1">
            <a:off x="5299097" y="4712721"/>
            <a:ext cx="3500657" cy="445802"/>
          </a:xfrm>
          <a:prstGeom prst="lin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4849875" y="5305481"/>
            <a:ext cx="498318" cy="4989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009352" y="5247616"/>
            <a:ext cx="226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RadiusStartMm</a:t>
            </a:r>
            <a:r>
              <a:rPr lang="en-US" dirty="0" smtClean="0">
                <a:solidFill>
                  <a:srgbClr val="FFC000"/>
                </a:solidFill>
              </a:rPr>
              <a:t> = 10.0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48" name="Straight Arrow Connector 47"/>
          <p:cNvCxnSpPr/>
          <p:nvPr/>
        </p:nvCxnSpPr>
        <p:spPr>
          <a:xfrm flipH="1">
            <a:off x="1405890" y="4800600"/>
            <a:ext cx="3442242" cy="9644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3400330" y="5544558"/>
            <a:ext cx="144780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1405890" y="4811133"/>
            <a:ext cx="0" cy="712154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71489" y="4979313"/>
            <a:ext cx="12763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rgbClr val="FFC000"/>
                </a:solidFill>
              </a:rPr>
              <a:t>Transducer</a:t>
            </a:r>
            <a:br>
              <a:rPr lang="en-US" sz="1100" dirty="0" smtClean="0">
                <a:solidFill>
                  <a:srgbClr val="FFC000"/>
                </a:solidFill>
              </a:rPr>
            </a:br>
            <a:r>
              <a:rPr lang="en-US" sz="1100" dirty="0" err="1" smtClean="0">
                <a:solidFill>
                  <a:srgbClr val="FFC000"/>
                </a:solidFill>
              </a:rPr>
              <a:t>CenterPixel</a:t>
            </a:r>
            <a:r>
              <a:rPr lang="en-US" sz="1100" dirty="0" smtClean="0">
                <a:solidFill>
                  <a:srgbClr val="FFC000"/>
                </a:solidFill>
              </a:rPr>
              <a:t>[1] = 53</a:t>
            </a:r>
            <a:endParaRPr lang="en-US" sz="1100" dirty="0">
              <a:solidFill>
                <a:srgbClr val="FFC000"/>
              </a:solidFill>
            </a:endParaRPr>
          </a:p>
        </p:txBody>
      </p:sp>
      <p:cxnSp>
        <p:nvCxnSpPr>
          <p:cNvPr id="68" name="Straight Arrow Connector 67"/>
          <p:cNvCxnSpPr/>
          <p:nvPr/>
        </p:nvCxnSpPr>
        <p:spPr>
          <a:xfrm flipV="1">
            <a:off x="1758220" y="1048758"/>
            <a:ext cx="0" cy="449330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05670" y="1344988"/>
            <a:ext cx="294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OutputImageSizePixel</a:t>
            </a:r>
            <a:r>
              <a:rPr lang="en-US" dirty="0" smtClean="0">
                <a:solidFill>
                  <a:srgbClr val="FFC000"/>
                </a:solidFill>
              </a:rPr>
              <a:t>[1]=616</a:t>
            </a:r>
            <a:endParaRPr lang="en-US" dirty="0">
              <a:solidFill>
                <a:srgbClr val="FFC000"/>
              </a:solidFill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 flipH="1">
            <a:off x="1867970" y="943086"/>
            <a:ext cx="5945608" cy="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2133600" y="584947"/>
            <a:ext cx="294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C000"/>
                </a:solidFill>
              </a:rPr>
              <a:t>OutputImageSizePixel</a:t>
            </a:r>
            <a:r>
              <a:rPr lang="en-US" dirty="0" smtClean="0">
                <a:solidFill>
                  <a:srgbClr val="FFC000"/>
                </a:solidFill>
              </a:rPr>
              <a:t>[0]=820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3088839" y="5879068"/>
            <a:ext cx="39285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 </a:t>
            </a:r>
            <a:r>
              <a:rPr lang="en-CA" dirty="0" err="1" smtClean="0"/>
              <a:t>TransducerGeometry</a:t>
            </a:r>
            <a:r>
              <a:rPr lang="en-CA" dirty="0" smtClean="0"/>
              <a:t>=</a:t>
            </a:r>
            <a:r>
              <a:rPr lang="en-CA" dirty="0"/>
              <a:t> " </a:t>
            </a:r>
            <a:r>
              <a:rPr lang="hu-HU" dirty="0" smtClean="0"/>
              <a:t>CURVI</a:t>
            </a:r>
            <a:r>
              <a:rPr lang="en-CA" dirty="0" smtClean="0"/>
              <a:t>LINEAR</a:t>
            </a:r>
            <a:r>
              <a:rPr lang="en-CA" dirty="0"/>
              <a:t>" 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228600" y="6138446"/>
            <a:ext cx="861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sz="1600" dirty="0"/>
              <a:t>O</a:t>
            </a:r>
            <a:r>
              <a:rPr lang="en-US" sz="1600" dirty="0" smtClean="0"/>
              <a:t>utput image size in mm = </a:t>
            </a:r>
            <a:r>
              <a:rPr lang="en-US" sz="1600" dirty="0" err="1" smtClean="0"/>
              <a:t>OutputImageSizePixel</a:t>
            </a:r>
            <a:r>
              <a:rPr lang="en-US" sz="1600" dirty="0" smtClean="0"/>
              <a:t> </a:t>
            </a:r>
            <a:r>
              <a:rPr lang="en-US" sz="1600" dirty="0"/>
              <a:t>* </a:t>
            </a:r>
            <a:r>
              <a:rPr lang="en-US" sz="1600" dirty="0" err="1"/>
              <a:t>OutputImageSpacingMmPerPixel</a:t>
            </a:r>
            <a:endParaRPr lang="en-US" sz="160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2743200" y="6416675"/>
            <a:ext cx="3657600" cy="365125"/>
          </a:xfrm>
        </p:spPr>
        <p:txBody>
          <a:bodyPr/>
          <a:lstStyle/>
          <a:p>
            <a:r>
              <a:rPr lang="en-US" dirty="0" smtClean="0"/>
              <a:t>Source: doc\specifications\UltrasoundImageOrientation.pptx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455850" y="457200"/>
            <a:ext cx="3535750" cy="400110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sz="2000" b="1" dirty="0" smtClean="0">
                <a:latin typeface="+mj-lt"/>
              </a:rPr>
              <a:t>Plus 2.1.x and above</a:t>
            </a:r>
            <a:endParaRPr lang="en-US" b="1" dirty="0">
              <a:latin typeface="+mj-lt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1869980" y="5887188"/>
            <a:ext cx="2962273" cy="1322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658553" y="5638800"/>
            <a:ext cx="19896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rgbClr val="FFC000"/>
                </a:solidFill>
              </a:rPr>
              <a:t>TransducerCenterPixel</a:t>
            </a:r>
            <a:r>
              <a:rPr lang="en-US" sz="1100" dirty="0" smtClean="0">
                <a:solidFill>
                  <a:srgbClr val="FFC000"/>
                </a:solidFill>
              </a:rPr>
              <a:t>[0] = 410</a:t>
            </a:r>
            <a:endParaRPr lang="en-US" sz="1100" dirty="0">
              <a:solidFill>
                <a:srgbClr val="FFC000"/>
              </a:solidFill>
            </a:endParaRPr>
          </a:p>
        </p:txBody>
      </p:sp>
      <p:cxnSp>
        <p:nvCxnSpPr>
          <p:cNvPr id="46" name="Straight Arrow Connector 45"/>
          <p:cNvCxnSpPr/>
          <p:nvPr/>
        </p:nvCxnSpPr>
        <p:spPr>
          <a:xfrm flipH="1" flipV="1">
            <a:off x="1405890" y="5523286"/>
            <a:ext cx="3432581" cy="16454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1870710" y="4191000"/>
            <a:ext cx="0" cy="17526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642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71078" y="895478"/>
            <a:ext cx="5867400" cy="466944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952" b="2201"/>
          <a:stretch/>
        </p:blipFill>
        <p:spPr bwMode="auto">
          <a:xfrm>
            <a:off x="2819400" y="1153925"/>
            <a:ext cx="2957699" cy="3917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6" name="Straight Arrow Connector 35"/>
          <p:cNvCxnSpPr/>
          <p:nvPr/>
        </p:nvCxnSpPr>
        <p:spPr>
          <a:xfrm flipV="1">
            <a:off x="5943600" y="1157091"/>
            <a:ext cx="0" cy="391455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604232" y="2904828"/>
            <a:ext cx="22532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600" dirty="0" smtClean="0">
                <a:solidFill>
                  <a:srgbClr val="FFC000"/>
                </a:solidFill>
              </a:rPr>
              <a:t>ImagingDepthMm </a:t>
            </a:r>
            <a:r>
              <a:rPr lang="en-CA" sz="1600" dirty="0" smtClean="0">
                <a:solidFill>
                  <a:srgbClr val="FFC000"/>
                </a:solidFill>
              </a:rPr>
              <a:t>= 55.0</a:t>
            </a:r>
            <a:endParaRPr lang="en-US" sz="1600" dirty="0">
              <a:solidFill>
                <a:srgbClr val="FFC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4164" y="0"/>
            <a:ext cx="887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sz="2000" b="1" dirty="0"/>
              <a:t>Defining the transducer geometry for RF scan conversion - </a:t>
            </a:r>
            <a:r>
              <a:rPr lang="en-US" sz="2000" b="1" dirty="0" smtClean="0"/>
              <a:t>linear </a:t>
            </a:r>
            <a:r>
              <a:rPr lang="en-US" sz="2000" b="1" dirty="0"/>
              <a:t>transducer</a:t>
            </a:r>
            <a:endParaRPr lang="en-US" b="1" dirty="0"/>
          </a:p>
        </p:txBody>
      </p:sp>
      <p:sp>
        <p:nvSpPr>
          <p:cNvPr id="29" name="Rectangle 28"/>
          <p:cNvSpPr/>
          <p:nvPr/>
        </p:nvSpPr>
        <p:spPr>
          <a:xfrm>
            <a:off x="3088839" y="5966460"/>
            <a:ext cx="3240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 </a:t>
            </a:r>
            <a:r>
              <a:rPr lang="en-CA" dirty="0" err="1"/>
              <a:t>TransducerGeometry</a:t>
            </a:r>
            <a:r>
              <a:rPr lang="en-CA" dirty="0"/>
              <a:t>="LINEAR"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020800" y="1240837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F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748279" y="543369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M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1376169" y="893889"/>
            <a:ext cx="685800" cy="1588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376169" y="892311"/>
            <a:ext cx="0" cy="609392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  <a:effectLst>
            <a:glow rad="63500">
              <a:schemeClr val="bg1"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57679" y="619569"/>
            <a:ext cx="677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/>
            <a:r>
              <a:rPr lang="en-US" b="1" dirty="0" smtClean="0">
                <a:solidFill>
                  <a:srgbClr val="FFC000"/>
                </a:solidFill>
              </a:rPr>
              <a:t>(0, 0)</a:t>
            </a:r>
            <a:endParaRPr lang="en-US" b="1" dirty="0">
              <a:solidFill>
                <a:srgbClr val="FFC000"/>
              </a:solidFill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5334000" y="5071646"/>
            <a:ext cx="72390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6253635" y="5564925"/>
            <a:ext cx="1442565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696958" y="893889"/>
            <a:ext cx="400812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317357" y="2447092"/>
            <a:ext cx="26399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rgbClr val="FFC000"/>
                </a:solidFill>
              </a:rPr>
              <a:t>OutputImageSizePixel</a:t>
            </a:r>
            <a:r>
              <a:rPr lang="en-US" sz="1600" dirty="0" smtClean="0">
                <a:solidFill>
                  <a:srgbClr val="FFC000"/>
                </a:solidFill>
              </a:rPr>
              <a:t>[1]=616</a:t>
            </a:r>
            <a:endParaRPr lang="en-US" sz="1600" dirty="0">
              <a:solidFill>
                <a:srgbClr val="FFC000"/>
              </a:solidFill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 flipV="1">
            <a:off x="7315200" y="894526"/>
            <a:ext cx="0" cy="46704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1371078" y="2643215"/>
            <a:ext cx="5091" cy="322269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5779770" y="4309646"/>
            <a:ext cx="0" cy="9906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V="1">
            <a:off x="7238478" y="4810570"/>
            <a:ext cx="522" cy="105534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2819400" y="5147846"/>
            <a:ext cx="2929746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1371078" y="5681246"/>
            <a:ext cx="586740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arrow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3051271" y="5114092"/>
            <a:ext cx="2511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 err="1" smtClean="0">
                <a:solidFill>
                  <a:srgbClr val="FFC000"/>
                </a:solidFill>
              </a:rPr>
              <a:t>TransducerWidth</a:t>
            </a:r>
            <a:r>
              <a:rPr lang="hu-HU" sz="1600" dirty="0" smtClean="0">
                <a:solidFill>
                  <a:srgbClr val="FFC000"/>
                </a:solidFill>
              </a:rPr>
              <a:t>Mm </a:t>
            </a:r>
            <a:r>
              <a:rPr lang="en-CA" sz="1600" dirty="0" smtClean="0">
                <a:solidFill>
                  <a:srgbClr val="FFC000"/>
                </a:solidFill>
              </a:rPr>
              <a:t>= 38.0</a:t>
            </a:r>
            <a:endParaRPr lang="en-US" sz="1600" dirty="0">
              <a:solidFill>
                <a:srgbClr val="FFC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917938" y="5681246"/>
            <a:ext cx="26399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rgbClr val="FFC000"/>
                </a:solidFill>
              </a:rPr>
              <a:t>OutputImageSizePixel</a:t>
            </a:r>
            <a:r>
              <a:rPr lang="en-US" sz="1600" dirty="0" smtClean="0">
                <a:solidFill>
                  <a:srgbClr val="FFC000"/>
                </a:solidFill>
              </a:rPr>
              <a:t>[0]=820</a:t>
            </a:r>
            <a:endParaRPr lang="en-US" sz="1600" dirty="0">
              <a:solidFill>
                <a:srgbClr val="FFC00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228600" y="6245126"/>
            <a:ext cx="861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sz="1600" dirty="0"/>
              <a:t>O</a:t>
            </a:r>
            <a:r>
              <a:rPr lang="en-US" sz="1600" dirty="0" smtClean="0"/>
              <a:t>utput image size in mm = </a:t>
            </a:r>
            <a:r>
              <a:rPr lang="en-US" sz="1600" dirty="0" err="1" smtClean="0"/>
              <a:t>OutputImageSizePixel</a:t>
            </a:r>
            <a:r>
              <a:rPr lang="en-US" sz="1600" dirty="0" smtClean="0"/>
              <a:t> </a:t>
            </a:r>
            <a:r>
              <a:rPr lang="en-US" sz="1600" dirty="0"/>
              <a:t>* </a:t>
            </a:r>
            <a:r>
              <a:rPr lang="en-US" sz="1600" dirty="0" err="1"/>
              <a:t>OutputImageSpacingMmPerPixel</a:t>
            </a:r>
            <a:endParaRPr lang="en-US" sz="1600" dirty="0" smtClean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492875"/>
            <a:ext cx="3657600" cy="365125"/>
          </a:xfrm>
        </p:spPr>
        <p:txBody>
          <a:bodyPr/>
          <a:lstStyle/>
          <a:p>
            <a:r>
              <a:rPr lang="en-US" dirty="0" smtClean="0"/>
              <a:t>Source: doc\specifications\UltrasoundImageOrientation.pptx</a:t>
            </a:r>
            <a:endParaRPr lang="en-US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5322570" y="1162586"/>
            <a:ext cx="723900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2819400" y="4309646"/>
            <a:ext cx="0" cy="99060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4406358" y="1151156"/>
            <a:ext cx="3442242" cy="9644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7772400" y="892076"/>
            <a:ext cx="0" cy="29361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7791489" y="804446"/>
            <a:ext cx="12763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rgbClr val="FFC000"/>
                </a:solidFill>
              </a:rPr>
              <a:t>Transducer</a:t>
            </a:r>
            <a:br>
              <a:rPr lang="en-US" sz="1100" dirty="0" smtClean="0">
                <a:solidFill>
                  <a:srgbClr val="FFC000"/>
                </a:solidFill>
              </a:rPr>
            </a:br>
            <a:r>
              <a:rPr lang="en-US" sz="1100" dirty="0" err="1" smtClean="0">
                <a:solidFill>
                  <a:srgbClr val="FFC000"/>
                </a:solidFill>
              </a:rPr>
              <a:t>CenterPixel</a:t>
            </a:r>
            <a:r>
              <a:rPr lang="en-US" sz="1100" dirty="0" smtClean="0">
                <a:solidFill>
                  <a:srgbClr val="FFC000"/>
                </a:solidFill>
              </a:rPr>
              <a:t>[1] = 15</a:t>
            </a:r>
            <a:endParaRPr lang="en-US" sz="1100" dirty="0">
              <a:solidFill>
                <a:srgbClr val="FFC000"/>
              </a:solidFill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1366607" y="548030"/>
            <a:ext cx="2976793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1981200" y="319430"/>
            <a:ext cx="19896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rgbClr val="FFC000"/>
                </a:solidFill>
              </a:rPr>
              <a:t>TransducerCenterPixel</a:t>
            </a:r>
            <a:r>
              <a:rPr lang="en-US" sz="1100" dirty="0" smtClean="0">
                <a:solidFill>
                  <a:srgbClr val="FFC000"/>
                </a:solidFill>
              </a:rPr>
              <a:t>[0] = 150</a:t>
            </a:r>
            <a:endParaRPr lang="en-US" sz="1100" dirty="0">
              <a:solidFill>
                <a:srgbClr val="FFC000"/>
              </a:solidFill>
            </a:endParaRPr>
          </a:p>
        </p:txBody>
      </p:sp>
      <p:cxnSp>
        <p:nvCxnSpPr>
          <p:cNvPr id="65" name="Straight Arrow Connector 64"/>
          <p:cNvCxnSpPr/>
          <p:nvPr/>
        </p:nvCxnSpPr>
        <p:spPr>
          <a:xfrm flipH="1" flipV="1">
            <a:off x="4406358" y="892076"/>
            <a:ext cx="3432581" cy="16454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4343400" y="395630"/>
            <a:ext cx="0" cy="95684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1371600" y="395630"/>
            <a:ext cx="0" cy="95684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4271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1550</TotalTime>
  <Words>437</Words>
  <Application>Microsoft Office PowerPoint</Application>
  <PresentationFormat>On-screen Show (4:3)</PresentationFormat>
  <Paragraphs>128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Queen's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Andras Lasso</dc:creator>
  <cp:lastModifiedBy>Andras Lasso</cp:lastModifiedBy>
  <cp:revision>50</cp:revision>
  <dcterms:created xsi:type="dcterms:W3CDTF">2011-05-11T20:54:49Z</dcterms:created>
  <dcterms:modified xsi:type="dcterms:W3CDTF">2015-02-09T22:27:57Z</dcterms:modified>
</cp:coreProperties>
</file>

<file path=docProps/thumbnail.jpeg>
</file>